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6858000" cx="12192000"/>
  <p:notesSz cx="6858000" cy="9144000"/>
  <p:embeddedFontLst>
    <p:embeddedFont>
      <p:font typeface="Roboto Mono Medium"/>
      <p:regular r:id="rId37"/>
      <p:bold r:id="rId38"/>
      <p:italic r:id="rId39"/>
      <p:boldItalic r:id="rId40"/>
    </p:embeddedFont>
    <p:embeddedFont>
      <p:font typeface="Amatic SC"/>
      <p:regular r:id="rId41"/>
      <p:bold r:id="rId42"/>
    </p:embeddedFont>
    <p:embeddedFont>
      <p:font typeface="Roboto Mono"/>
      <p:regular r:id="rId43"/>
      <p:bold r:id="rId44"/>
      <p:italic r:id="rId45"/>
      <p:boldItalic r:id="rId46"/>
    </p:embeddedFont>
    <p:embeddedFont>
      <p:font typeface="Open Sans Light"/>
      <p:regular r:id="rId47"/>
      <p:bold r:id="rId48"/>
      <p:italic r:id="rId49"/>
      <p:boldItalic r:id="rId50"/>
    </p:embeddedFont>
    <p:embeddedFont>
      <p:font typeface="Open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Medium-boldItalic.fntdata"/><Relationship Id="rId42" Type="http://schemas.openxmlformats.org/officeDocument/2006/relationships/font" Target="fonts/AmaticSC-bold.fntdata"/><Relationship Id="rId41" Type="http://schemas.openxmlformats.org/officeDocument/2006/relationships/font" Target="fonts/AmaticSC-regular.fntdata"/><Relationship Id="rId44" Type="http://schemas.openxmlformats.org/officeDocument/2006/relationships/font" Target="fonts/RobotoMono-bold.fntdata"/><Relationship Id="rId43" Type="http://schemas.openxmlformats.org/officeDocument/2006/relationships/font" Target="fonts/RobotoMono-regular.fntdata"/><Relationship Id="rId46" Type="http://schemas.openxmlformats.org/officeDocument/2006/relationships/font" Target="fonts/RobotoMono-boldItalic.fntdata"/><Relationship Id="rId45" Type="http://schemas.openxmlformats.org/officeDocument/2006/relationships/font" Target="fonts/RobotoMon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penSansLight-bold.fntdata"/><Relationship Id="rId47" Type="http://schemas.openxmlformats.org/officeDocument/2006/relationships/font" Target="fonts/OpenSansLight-regular.fntdata"/><Relationship Id="rId49" Type="http://schemas.openxmlformats.org/officeDocument/2006/relationships/font" Target="fonts/OpenSans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RobotoMonoMedium-regular.fntdata"/><Relationship Id="rId36" Type="http://schemas.openxmlformats.org/officeDocument/2006/relationships/slide" Target="slides/slide32.xml"/><Relationship Id="rId39" Type="http://schemas.openxmlformats.org/officeDocument/2006/relationships/font" Target="fonts/RobotoMonoMedium-italic.fntdata"/><Relationship Id="rId38" Type="http://schemas.openxmlformats.org/officeDocument/2006/relationships/font" Target="fonts/RobotoMonoMedium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OpenSans-regular.fntdata"/><Relationship Id="rId50" Type="http://schemas.openxmlformats.org/officeDocument/2006/relationships/font" Target="fonts/OpenSansLight-boldItalic.fntdata"/><Relationship Id="rId53" Type="http://schemas.openxmlformats.org/officeDocument/2006/relationships/font" Target="fonts/OpenSans-italic.fntdata"/><Relationship Id="rId52" Type="http://schemas.openxmlformats.org/officeDocument/2006/relationships/font" Target="fonts/OpenSans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Open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485bd0b8b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2485bd0b8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Version: 2019/05/13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16eefd016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16eefd01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16eefd016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16eefd01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16eefd016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16eefd0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16eefd016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16eefd01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16eefd016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16eefd01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16eefd016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16eefd01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16eefd016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16eefd01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16eefd016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16eefd01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1829148fa_1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1829148fa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16eefd016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16eefd01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e52b352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2e52b35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16eefd016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16eefd01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1829148fa_1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1829148fa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16eefd016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16eefd01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16eefd016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16eefd01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1829148fa_1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1829148fa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16eefd016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16eefd016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1829148fa_1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1829148fa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1829148fa_1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1829148fa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1829148fa_1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1829148fa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1829148fa_1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1829148fa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17ed471b9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17ed471b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1da3af05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1da3af0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1829148fa_1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1829148fa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16eefd016_2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16eefd016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85bd0b8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85bd0b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16eefd016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16eefd01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17ed471b9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17ed471b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17ed471b9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17ed471b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16eefd016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16eefd0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16eefd016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16eefd0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Úvodní slide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594500" y="1991032"/>
            <a:ext cx="7847700" cy="22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48633" y="4270233"/>
            <a:ext cx="68028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0" sz="2400" u="none" cap="none" strike="noStrike">
                <a:solidFill>
                  <a:schemeClr val="lt1"/>
                </a:solidFill>
              </a:defRPr>
            </a:lvl1pPr>
            <a:lvl2pPr indent="0" lvl="1" marL="457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2pPr>
            <a:lvl3pPr indent="0" lvl="2" marL="914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3pPr>
            <a:lvl4pPr indent="0" lvl="3" marL="1371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4pPr>
            <a:lvl5pPr indent="0" lvl="4" marL="1828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5pPr>
            <a:lvl6pPr indent="0" lvl="5" marL="2286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6pPr>
            <a:lvl7pPr indent="0" lvl="6" marL="2743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7pPr>
            <a:lvl8pPr indent="0" lvl="7" marL="3200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8pPr>
            <a:lvl9pPr indent="0" lvl="8" marL="3657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 a obsah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i="0" sz="2800" u="none" cap="none" strike="noStrike">
                <a:solidFill>
                  <a:schemeClr val="dk1"/>
                </a:solidFill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0" sz="2400" u="none" cap="none" strike="noStrike">
                <a:solidFill>
                  <a:schemeClr val="dk1"/>
                </a:solidFill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11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i="0" sz="3200" u="none" cap="none" strike="noStrike">
                <a:solidFill>
                  <a:srgbClr val="2B3990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slo na modrem">
  <p:cSld name="2_Záhlaví části">
    <p:bg>
      <p:bgPr>
        <a:solidFill>
          <a:srgbClr val="2D2E82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/>
          <p:nvPr>
            <p:ph type="title"/>
          </p:nvPr>
        </p:nvSpPr>
        <p:spPr>
          <a:xfrm>
            <a:off x="1079770" y="1371600"/>
            <a:ext cx="100293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matic SC"/>
              <a:buNone/>
              <a:defRPr b="0" i="0" sz="72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Google Shape;43;p12"/>
          <p:cNvSpPr txBox="1"/>
          <p:nvPr>
            <p:ph idx="12" type="sldNum"/>
          </p:nvPr>
        </p:nvSpPr>
        <p:spPr>
          <a:xfrm>
            <a:off x="8356059" y="6292850"/>
            <a:ext cx="2835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Úvodní slide s partnery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594500" y="1357832"/>
            <a:ext cx="7847700" cy="22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1219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48633" y="3637033"/>
            <a:ext cx="68028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0" sz="2400" u="none" cap="none" strike="noStrike">
                <a:solidFill>
                  <a:schemeClr val="lt1"/>
                </a:solidFill>
              </a:defRPr>
            </a:lvl1pPr>
            <a:lvl2pPr indent="0" lvl="1" marL="457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2pPr>
            <a:lvl3pPr indent="0" lvl="2" marL="914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3pPr>
            <a:lvl4pPr indent="0" lvl="3" marL="1371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4pPr>
            <a:lvl5pPr indent="0" lvl="4" marL="1828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5pPr>
            <a:lvl6pPr indent="0" lvl="5" marL="2286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6pPr>
            <a:lvl7pPr indent="0" lvl="6" marL="2743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7pPr>
            <a:lvl8pPr indent="0" lvl="7" marL="3200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8pPr>
            <a:lvl9pPr indent="0" lvl="8" marL="3657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 i="0" sz="31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2" type="subTitle"/>
          </p:nvPr>
        </p:nvSpPr>
        <p:spPr>
          <a:xfrm>
            <a:off x="2423200" y="5953767"/>
            <a:ext cx="2490900" cy="5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1100"/>
              </a:spcBef>
              <a:spcAft>
                <a:spcPts val="0"/>
              </a:spcAft>
              <a:buNone/>
              <a:defRPr sz="19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Text">
  <p:cSld name="OBJECT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04267" y="1363200"/>
            <a:ext cx="10984500" cy="46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i="0" sz="19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0000" lIns="0" spcFirstLastPara="1" rIns="121900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Kód">
  <p:cSld name="OBJECT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" type="body"/>
          </p:nvPr>
        </p:nvSpPr>
        <p:spPr>
          <a:xfrm>
            <a:off x="604267" y="1363200"/>
            <a:ext cx="10984500" cy="23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i="0" sz="19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0000" lIns="0" spcFirstLastPara="1" rIns="121900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603800" y="3679656"/>
            <a:ext cx="10984500" cy="23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Medium"/>
              <a:buChar char="•"/>
              <a:defRPr i="0" sz="28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 Medium"/>
              <a:buChar char="•"/>
              <a:defRPr i="0" sz="24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-355600" lvl="2" marL="1371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Mono Medium"/>
              <a:buChar char="•"/>
              <a:defRPr i="0" sz="20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Mono Medium"/>
              <a:buChar char="•"/>
              <a:defRPr i="0" sz="19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i="0" sz="16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i="0" sz="16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i="0" sz="16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i="0" sz="16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i="0" sz="16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Prázdný">
  <p:cSld name="CUSTOM_2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Prázdný s logem">
  <p:cSld name="CUSTOM_3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Oddělovač kapitol">
  <p:cSld name="CUSTOM_5">
    <p:bg>
      <p:bgPr>
        <a:solidFill>
          <a:schemeClr val="dk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1" type="subTitle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>
            <a:lvl1pPr lv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A7B17"/>
          </p15:clr>
        </p15:guide>
        <p15:guide id="2" pos="384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Medailonek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 title="Nadpis"/>
          <p:cNvSpPr txBox="1"/>
          <p:nvPr>
            <p:ph type="title"/>
          </p:nvPr>
        </p:nvSpPr>
        <p:spPr>
          <a:xfrm>
            <a:off x="6695467" y="4437467"/>
            <a:ext cx="48933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0000" lIns="0" spcFirstLastPara="1" rIns="121900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6695467" y="1464800"/>
            <a:ext cx="4893300" cy="26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2" type="subTitle"/>
          </p:nvPr>
        </p:nvSpPr>
        <p:spPr>
          <a:xfrm>
            <a:off x="6523100" y="4907800"/>
            <a:ext cx="48933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None/>
              <a:defRPr i="1" sz="2400">
                <a:solidFill>
                  <a:srgbClr val="888888"/>
                </a:solidFill>
              </a:defRPr>
            </a:lvl1pPr>
            <a:lvl2pPr lvl="1" rtl="0">
              <a:spcBef>
                <a:spcPts val="1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1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40">
          <p15:clr>
            <a:srgbClr val="FA7B17"/>
          </p15:clr>
        </p15:guide>
        <p15:guide id="2" pos="650">
          <p15:clr>
            <a:srgbClr val="4A86E8"/>
          </p15:clr>
        </p15:guide>
        <p15:guide id="3" pos="3175">
          <p15:clr>
            <a:srgbClr val="4A86E8"/>
          </p15:clr>
        </p15:guide>
        <p15:guide id="4" orient="horz" pos="892">
          <p15:clr>
            <a:srgbClr val="4A86E8"/>
          </p15:clr>
        </p15:guide>
        <p15:guide id="5" orient="horz" pos="3417">
          <p15:clr>
            <a:srgbClr val="4A86E8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vodni snimek nalevo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1079770" y="12525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i="0" sz="58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10"/>
          <p:cNvSpPr txBox="1"/>
          <p:nvPr>
            <p:ph idx="1" type="subTitle"/>
          </p:nvPr>
        </p:nvSpPr>
        <p:spPr>
          <a:xfrm>
            <a:off x="1140800" y="4083674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0" sz="2400" u="none" cap="none" strike="noStrike">
                <a:solidFill>
                  <a:schemeClr val="lt1"/>
                </a:solidFill>
              </a:defRPr>
            </a:lvl1pPr>
            <a:lvl2pPr indent="0" lvl="1" marL="457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0" sz="2000" u="none" cap="none" strike="noStrike">
                <a:solidFill>
                  <a:schemeClr val="lt1"/>
                </a:solidFill>
              </a:defRPr>
            </a:lvl2pPr>
            <a:lvl3pPr indent="0" lvl="2" marL="914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sz="1800" u="none" cap="none" strike="noStrike">
                <a:solidFill>
                  <a:schemeClr val="lt1"/>
                </a:solidFill>
              </a:defRPr>
            </a:lvl3pPr>
            <a:lvl4pPr indent="0" lvl="3" marL="1371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i="0" sz="1600" u="none" cap="none" strike="noStrike">
                <a:solidFill>
                  <a:schemeClr val="lt1"/>
                </a:solidFill>
              </a:defRPr>
            </a:lvl4pPr>
            <a:lvl5pPr indent="0" lvl="4" marL="1828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0" sz="1600" u="none" cap="none" strike="noStrike">
                <a:solidFill>
                  <a:schemeClr val="lt1"/>
                </a:solidFill>
              </a:defRPr>
            </a:lvl5pPr>
            <a:lvl6pPr indent="0" lvl="5" marL="2286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0" sz="1600" u="none" cap="none" strike="noStrike">
                <a:solidFill>
                  <a:schemeClr val="lt1"/>
                </a:solidFill>
              </a:defRPr>
            </a:lvl6pPr>
            <a:lvl7pPr indent="0" lvl="6" marL="2743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0" sz="1600" u="none" cap="none" strike="noStrike">
                <a:solidFill>
                  <a:schemeClr val="lt1"/>
                </a:solidFill>
              </a:defRPr>
            </a:lvl7pPr>
            <a:lvl8pPr indent="0" lvl="7" marL="3200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0" sz="1600" u="none" cap="none" strike="noStrike">
                <a:solidFill>
                  <a:schemeClr val="lt1"/>
                </a:solidFill>
              </a:defRPr>
            </a:lvl8pPr>
            <a:lvl9pPr indent="0" lvl="8" marL="3657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i="0" sz="16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604267" y="1363191"/>
            <a:ext cx="10984500" cy="46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Char char="•"/>
              <a:defRPr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Char char="•"/>
              <a:defRPr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 Light"/>
              <a:buChar char="•"/>
              <a:defRPr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 Light"/>
              <a:buChar char="•"/>
              <a:defRPr i="0" sz="19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9587095" y="6073934"/>
            <a:ext cx="7527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604267" y="584833"/>
            <a:ext cx="109845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0000" lIns="0" spcFirstLastPara="1" rIns="121900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900"/>
              <a:buFont typeface="Open Sans"/>
              <a:buNone/>
              <a:defRPr i="0" sz="32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EA4335"/>
          </p15:clr>
        </p15:guide>
        <p15:guide id="2" pos="3840">
          <p15:clr>
            <a:srgbClr val="EA4335"/>
          </p15:clr>
        </p15:guide>
        <p15:guide id="3" pos="381">
          <p15:clr>
            <a:srgbClr val="000000"/>
          </p15:clr>
        </p15:guide>
        <p15:guide id="4" pos="7300">
          <p15:clr>
            <a:srgbClr val="000000"/>
          </p15:clr>
        </p15:guide>
        <p15:guide id="5" orient="horz" pos="368">
          <p15:clr>
            <a:srgbClr val="000000"/>
          </p15:clr>
        </p15:guide>
        <p15:guide id="6" orient="horz" pos="3777">
          <p15:clr>
            <a:srgbClr val="0000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reativecommons.org/licenses/by-nc-sa/4.0/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flexbox.io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ss-tricks.com/snippets/css/a-guide-to-flexbox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flexboxfroggy.com/#cs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type="title"/>
          </p:nvPr>
        </p:nvSpPr>
        <p:spPr>
          <a:xfrm>
            <a:off x="594500" y="1991032"/>
            <a:ext cx="7847700" cy="2279100"/>
          </a:xfrm>
          <a:prstGeom prst="rect">
            <a:avLst/>
          </a:prstGeom>
        </p:spPr>
        <p:txBody>
          <a:bodyPr anchorCtr="0" anchor="b" bIns="0" lIns="0" spcFirstLastPara="1" rIns="1219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Flexbox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49" name="Google Shape;49;p13"/>
          <p:cNvSpPr txBox="1"/>
          <p:nvPr>
            <p:ph idx="1" type="subTitle"/>
          </p:nvPr>
        </p:nvSpPr>
        <p:spPr>
          <a:xfrm>
            <a:off x="648633" y="4270233"/>
            <a:ext cx="6802800" cy="89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Luděk Roleček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Flexbox</a:t>
            </a:r>
            <a:endParaRPr/>
          </a:p>
        </p:txBody>
      </p:sp>
      <p:sp>
        <p:nvSpPr>
          <p:cNvPr id="105" name="Google Shape;105;p22"/>
          <p:cNvSpPr txBox="1"/>
          <p:nvPr/>
        </p:nvSpPr>
        <p:spPr>
          <a:xfrm>
            <a:off x="1012000" y="153131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810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&lt;div </a:t>
            </a:r>
            <a:r>
              <a:rPr lang="en-US" sz="3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3500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3500">
                <a:solidFill>
                  <a:srgbClr val="008D36"/>
                </a:solidFill>
                <a:latin typeface="Roboto Mono"/>
                <a:ea typeface="Roboto Mono"/>
                <a:cs typeface="Roboto Mono"/>
                <a:sym typeface="Roboto Mono"/>
              </a:rPr>
              <a:t>”kontejner”</a:t>
            </a:r>
            <a:r>
              <a:rPr lang="en-US" sz="3500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3500">
              <a:solidFill>
                <a:srgbClr val="EB00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" lvl="0" marL="635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&lt;div&gt;</a:t>
            </a:r>
            <a:r>
              <a:rPr lang="en-US" sz="3500">
                <a:solidFill>
                  <a:schemeClr val="dk1"/>
                </a:solidFill>
                <a:highlight>
                  <a:schemeClr val="lt1"/>
                </a:highlight>
              </a:rPr>
              <a:t>Potomek 1</a:t>
            </a:r>
            <a:r>
              <a:rPr lang="en-US" sz="3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 sz="35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" lvl="0" marL="635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&lt;div&gt;</a:t>
            </a:r>
            <a:r>
              <a:rPr lang="en-US" sz="3500">
                <a:solidFill>
                  <a:schemeClr val="dk1"/>
                </a:solidFill>
                <a:highlight>
                  <a:schemeClr val="lt1"/>
                </a:highlight>
              </a:rPr>
              <a:t>Potomek 2</a:t>
            </a:r>
            <a:r>
              <a:rPr lang="en-US" sz="3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 sz="35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 sz="4800">
              <a:solidFill>
                <a:srgbClr val="EB008B"/>
              </a:solidFill>
            </a:endParaRPr>
          </a:p>
        </p:txBody>
      </p:sp>
      <p:cxnSp>
        <p:nvCxnSpPr>
          <p:cNvPr id="106" name="Google Shape;106;p22"/>
          <p:cNvCxnSpPr/>
          <p:nvPr/>
        </p:nvCxnSpPr>
        <p:spPr>
          <a:xfrm>
            <a:off x="627000" y="1669250"/>
            <a:ext cx="0" cy="34215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22"/>
          <p:cNvSpPr txBox="1"/>
          <p:nvPr/>
        </p:nvSpPr>
        <p:spPr>
          <a:xfrm rot="-5400000">
            <a:off x="34350" y="1808663"/>
            <a:ext cx="9045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HTML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964650" y="5172450"/>
            <a:ext cx="10638900" cy="14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508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Flexbox se aplikuje na rodičovský prvek (</a:t>
            </a:r>
            <a:r>
              <a:rPr lang="en-US">
                <a:solidFill>
                  <a:schemeClr val="accent1"/>
                </a:solidFill>
              </a:rPr>
              <a:t>flex container</a:t>
            </a:r>
            <a:r>
              <a:rPr lang="en-US"/>
              <a:t>).</a:t>
            </a:r>
            <a:endParaRPr/>
          </a:p>
          <a:p>
            <a:pPr indent="-508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Všechny prvky uvnitř se stávají položkami flexboxu (</a:t>
            </a:r>
            <a:r>
              <a:rPr lang="en-US">
                <a:solidFill>
                  <a:schemeClr val="accent1"/>
                </a:solidFill>
              </a:rPr>
              <a:t>flex items</a:t>
            </a:r>
            <a:r>
              <a:rPr lang="en-US"/>
              <a:t>).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Flexbox v CSS</a:t>
            </a:r>
            <a:endParaRPr/>
          </a:p>
        </p:txBody>
      </p:sp>
      <p:cxnSp>
        <p:nvCxnSpPr>
          <p:cNvPr id="114" name="Google Shape;114;p23"/>
          <p:cNvCxnSpPr/>
          <p:nvPr/>
        </p:nvCxnSpPr>
        <p:spPr>
          <a:xfrm>
            <a:off x="627000" y="1823788"/>
            <a:ext cx="0" cy="28026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3"/>
          <p:cNvSpPr txBox="1"/>
          <p:nvPr/>
        </p:nvSpPr>
        <p:spPr>
          <a:xfrm rot="-5400000">
            <a:off x="34350" y="1843013"/>
            <a:ext cx="9045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CSS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116" name="Google Shape;116;p23"/>
          <p:cNvSpPr txBox="1"/>
          <p:nvPr/>
        </p:nvSpPr>
        <p:spPr>
          <a:xfrm>
            <a:off x="922100" y="1873200"/>
            <a:ext cx="10134600" cy="2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.kontejner </a:t>
            </a:r>
            <a:r>
              <a:rPr lang="en-US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4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" lvl="0" marL="635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display</a:t>
            </a:r>
            <a:r>
              <a:rPr lang="en-US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flex;</a:t>
            </a:r>
            <a:endParaRPr sz="4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4800">
              <a:solidFill>
                <a:srgbClr val="EB008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964650" y="5172450"/>
            <a:ext cx="10638900" cy="14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508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Jednodušší už to být nemůže!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Flexbox - rozmisťuje prvky v jednom směru</a:t>
            </a: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0700" y="2119194"/>
            <a:ext cx="47625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Flexbox - rozmisťuje prvky v jednom směru</a:t>
            </a:r>
            <a:endParaRPr/>
          </a:p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flexbox má dvě osy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hlavní osa - </a:t>
            </a:r>
            <a:r>
              <a:rPr lang="en-US">
                <a:solidFill>
                  <a:schemeClr val="accent1"/>
                </a:solidFill>
              </a:rPr>
              <a:t>main axis</a:t>
            </a:r>
            <a:endParaRPr>
              <a:solidFill>
                <a:schemeClr val="accen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ve výchozím nastavení vede zleva doprava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podél hlavní osy se prvky ve flexboxu rozmisťují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vedlejší osa - </a:t>
            </a:r>
            <a:r>
              <a:rPr lang="en-US">
                <a:solidFill>
                  <a:schemeClr val="accent1"/>
                </a:solidFill>
              </a:rPr>
              <a:t>cross axis</a:t>
            </a:r>
            <a:endParaRPr>
              <a:solidFill>
                <a:schemeClr val="accen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je kolmá na hlavní osu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ve výchozím nastavení vede shora dolů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ve směru vedlejší osy jsou prvky zarovnávat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Osy f</a:t>
            </a:r>
            <a:r>
              <a:rPr lang="en-US"/>
              <a:t>lexboxu</a:t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500" y="1350169"/>
            <a:ext cx="6818549" cy="5203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Osy flexboxu</a:t>
            </a:r>
            <a:endParaRPr/>
          </a:p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674" y="570850"/>
            <a:ext cx="5137726" cy="592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964650" y="1378150"/>
            <a:ext cx="4267200" cy="25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směr hlavní osy jde otočit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pak se položky flexboxu dávají pod sebe místo vedle sebe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vlastnosti flexboxu se dělí na ty, které nastavujeme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kontejneru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položkám flexboxu</a:t>
            </a:r>
            <a:br>
              <a:rPr lang="en-US"/>
            </a:b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flexbox zapínáme vždy na kontejneru pomocí </a:t>
            </a:r>
            <a:r>
              <a:rPr lang="en-US">
                <a:solidFill>
                  <a:srgbClr val="0000FF"/>
                </a:solidFill>
              </a:rPr>
              <a:t>display: </a:t>
            </a:r>
            <a:r>
              <a:rPr lang="en-US">
                <a:solidFill>
                  <a:schemeClr val="accent1"/>
                </a:solidFill>
              </a:rPr>
              <a:t>flex</a:t>
            </a:r>
            <a:r>
              <a:rPr lang="en-US">
                <a:solidFill>
                  <a:srgbClr val="0000FF"/>
                </a:solidFill>
              </a:rPr>
              <a:t>;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48" name="Google Shape;148;p28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Flexbox kontejner a položky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idx="1" type="body"/>
          </p:nvPr>
        </p:nvSpPr>
        <p:spPr>
          <a:xfrm>
            <a:off x="964650" y="1378150"/>
            <a:ext cx="10134600" cy="17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když zapneme na kontejneru flexbox, všechny položky uvnitř se dají vedle sebe a smrsknou se na velikost podle jejich obsahu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54" name="Google Shape;154;p29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Velikost položek ve flexboxu</a:t>
            </a:r>
            <a:endParaRPr/>
          </a:p>
        </p:txBody>
      </p:sp>
      <p:sp>
        <p:nvSpPr>
          <p:cNvPr id="155" name="Google Shape;155;p29"/>
          <p:cNvSpPr/>
          <p:nvPr/>
        </p:nvSpPr>
        <p:spPr>
          <a:xfrm>
            <a:off x="887725" y="3803350"/>
            <a:ext cx="3839775" cy="221417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9"/>
          <p:cNvSpPr/>
          <p:nvPr/>
        </p:nvSpPr>
        <p:spPr>
          <a:xfrm>
            <a:off x="1027850" y="4008875"/>
            <a:ext cx="3531475" cy="821700"/>
          </a:xfrm>
          <a:prstGeom prst="flowChartProcess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1</a:t>
            </a:r>
            <a:endParaRPr sz="3000"/>
          </a:p>
        </p:txBody>
      </p:sp>
      <p:sp>
        <p:nvSpPr>
          <p:cNvPr id="157" name="Google Shape;157;p29"/>
          <p:cNvSpPr/>
          <p:nvPr/>
        </p:nvSpPr>
        <p:spPr>
          <a:xfrm>
            <a:off x="1027850" y="4999175"/>
            <a:ext cx="3531475" cy="821700"/>
          </a:xfrm>
          <a:prstGeom prst="flowChartProcess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2</a:t>
            </a:r>
            <a:endParaRPr sz="3000"/>
          </a:p>
        </p:txBody>
      </p:sp>
      <p:sp>
        <p:nvSpPr>
          <p:cNvPr id="158" name="Google Shape;158;p29"/>
          <p:cNvSpPr/>
          <p:nvPr/>
        </p:nvSpPr>
        <p:spPr>
          <a:xfrm>
            <a:off x="7259475" y="4312525"/>
            <a:ext cx="3839775" cy="119582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9"/>
          <p:cNvSpPr/>
          <p:nvPr/>
        </p:nvSpPr>
        <p:spPr>
          <a:xfrm>
            <a:off x="7399600" y="4518050"/>
            <a:ext cx="476500" cy="821700"/>
          </a:xfrm>
          <a:prstGeom prst="flowChartProcess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1</a:t>
            </a:r>
            <a:endParaRPr sz="3000"/>
          </a:p>
        </p:txBody>
      </p:sp>
      <p:sp>
        <p:nvSpPr>
          <p:cNvPr id="160" name="Google Shape;160;p29"/>
          <p:cNvSpPr/>
          <p:nvPr/>
        </p:nvSpPr>
        <p:spPr>
          <a:xfrm>
            <a:off x="8025550" y="4518050"/>
            <a:ext cx="476500" cy="821700"/>
          </a:xfrm>
          <a:prstGeom prst="flowChartProcess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2</a:t>
            </a:r>
            <a:endParaRPr sz="3000"/>
          </a:p>
        </p:txBody>
      </p:sp>
      <p:cxnSp>
        <p:nvCxnSpPr>
          <p:cNvPr id="161" name="Google Shape;161;p29"/>
          <p:cNvCxnSpPr/>
          <p:nvPr/>
        </p:nvCxnSpPr>
        <p:spPr>
          <a:xfrm>
            <a:off x="5138575" y="4952475"/>
            <a:ext cx="184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29"/>
          <p:cNvSpPr txBox="1"/>
          <p:nvPr/>
        </p:nvSpPr>
        <p:spPr>
          <a:xfrm>
            <a:off x="5203975" y="4139675"/>
            <a:ext cx="1723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display: flex;</a:t>
            </a:r>
            <a:endParaRPr b="1"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Velikost položek ve Flexboxu</a:t>
            </a:r>
            <a:endParaRPr/>
          </a:p>
        </p:txBody>
      </p:sp>
      <p:sp>
        <p:nvSpPr>
          <p:cNvPr id="168" name="Google Shape;168;p30"/>
          <p:cNvSpPr txBox="1"/>
          <p:nvPr>
            <p:ph idx="1" type="subTitle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/>
          <a:p>
            <a:pPr indent="-50800" lvl="0" marL="2413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idx="1" type="body"/>
          </p:nvPr>
        </p:nvSpPr>
        <p:spPr>
          <a:xfrm>
            <a:off x="964650" y="1378150"/>
            <a:ext cx="10134600" cy="44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Velikost položek ve flexboxu se řídí pomocí tří vlastností: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US">
                <a:solidFill>
                  <a:schemeClr val="accent1"/>
                </a:solidFill>
              </a:rPr>
              <a:t>flex-grow</a:t>
            </a:r>
            <a:endParaRPr>
              <a:solidFill>
                <a:schemeClr val="accen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US">
                <a:solidFill>
                  <a:schemeClr val="accent1"/>
                </a:solidFill>
              </a:rPr>
              <a:t>flex-shrink</a:t>
            </a:r>
            <a:endParaRPr>
              <a:solidFill>
                <a:schemeClr val="accen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US">
                <a:solidFill>
                  <a:schemeClr val="accent1"/>
                </a:solidFill>
              </a:rPr>
              <a:t>flex-basis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4" name="Google Shape;174;p31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Velikost položek ve flexboxu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</a:rPr>
              <a:t>Toto dílo je licencováno pod 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Creative Commons Attribution-NonCommercial-ShareAlike 4.0 International License</a:t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5" name="Google Shape;55;p14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Použití materiálů</a:t>
            </a:r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4490475" y="4229750"/>
            <a:ext cx="3211050" cy="7590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5000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964650" y="1378150"/>
            <a:ext cx="10134600" cy="44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Nastavuje schopnost položky zvětšovat se (natáhnout se) v případě potřeby.</a:t>
            </a:r>
            <a:br>
              <a:rPr lang="en-US"/>
            </a:b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Podle nastavení flex-grow f</a:t>
            </a:r>
            <a:r>
              <a:rPr lang="en-US"/>
              <a:t>lexbox rozděluje zbylý volný prostor ve flexboxu mezi jeho položky.</a:t>
            </a:r>
            <a:br>
              <a:rPr lang="en-US"/>
            </a:b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Nastavuje se jako číslo bez jednotky a znamená to poměr, jakým se bude položky zvětšovat vůči ostatním položkám.</a:t>
            </a:r>
            <a:endParaRPr/>
          </a:p>
        </p:txBody>
      </p:sp>
      <p:sp>
        <p:nvSpPr>
          <p:cNvPr id="180" name="Google Shape;180;p32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Zvětšování/natahování položky - flex-grow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Zvětšování/natahování položky - flex-grow</a:t>
            </a:r>
            <a:endParaRPr/>
          </a:p>
        </p:txBody>
      </p:sp>
      <p:cxnSp>
        <p:nvCxnSpPr>
          <p:cNvPr id="186" name="Google Shape;186;p33"/>
          <p:cNvCxnSpPr/>
          <p:nvPr/>
        </p:nvCxnSpPr>
        <p:spPr>
          <a:xfrm>
            <a:off x="627000" y="1823788"/>
            <a:ext cx="0" cy="28026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3"/>
          <p:cNvSpPr txBox="1"/>
          <p:nvPr/>
        </p:nvSpPr>
        <p:spPr>
          <a:xfrm rot="-5400000">
            <a:off x="34350" y="1843013"/>
            <a:ext cx="9045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CSS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922100" y="1873200"/>
            <a:ext cx="10134600" cy="2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.polozka </a:t>
            </a:r>
            <a:r>
              <a:rPr lang="en-US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4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" lvl="0" marL="635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flex-grow</a:t>
            </a:r>
            <a:r>
              <a:rPr lang="en-US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1;</a:t>
            </a:r>
            <a:endParaRPr sz="4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4800">
              <a:solidFill>
                <a:srgbClr val="EB008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964650" y="5071600"/>
            <a:ext cx="10638900" cy="14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Výchozí hodnota: 0 (= položka se nemůže natahovat).</a:t>
            </a:r>
            <a:br>
              <a:rPr lang="en-US" sz="2400"/>
            </a:br>
            <a:r>
              <a:rPr lang="en-US" sz="2400"/>
              <a:t>Jakákoliv hodnota větší než nula znamená, že položka se může natahovat. Číslo znamená, jak moc se položka zvětšuje v poměru k ostatním.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964650" y="4438650"/>
            <a:ext cx="10134600" cy="20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Má-li jedna položka flex-grow: 1 a druhá flex-grow:2, znamená to, že druhá položka se bude zvětšovat dvakrát rychleji než ta první.</a:t>
            </a:r>
            <a:br>
              <a:rPr lang="en-US" sz="1800"/>
            </a:b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/>
              <a:t>Neznamená to, že bude dvakrát větší.</a:t>
            </a:r>
            <a:r>
              <a:rPr lang="en-US" sz="1800"/>
              <a:t> Ale pokud se položky zvětšují, zvětšuje se dvakrát tolik.</a:t>
            </a:r>
            <a:endParaRPr sz="1800"/>
          </a:p>
        </p:txBody>
      </p:sp>
      <p:sp>
        <p:nvSpPr>
          <p:cNvPr id="195" name="Google Shape;195;p34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Zvětšování/natahování položky - flex-grow</a:t>
            </a: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225" y="1661369"/>
            <a:ext cx="609600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idx="1" type="body"/>
          </p:nvPr>
        </p:nvSpPr>
        <p:spPr>
          <a:xfrm>
            <a:off x="964650" y="1378150"/>
            <a:ext cx="10134600" cy="44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Funguje podobně jako flex-grow, ale obráceně:</a:t>
            </a:r>
            <a:br>
              <a:rPr lang="en-US"/>
            </a:b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Pokud se položky do flexboxu nevejdou, tak ty, co mají nastavený flex-shrink, flexbox zmenší.</a:t>
            </a:r>
            <a:br>
              <a:rPr lang="en-US"/>
            </a:b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Flexbox od položek odebere patřičný poměr z přebytečného prostoru, který ve flexboxu zbývá.</a:t>
            </a:r>
            <a:endParaRPr/>
          </a:p>
        </p:txBody>
      </p:sp>
      <p:sp>
        <p:nvSpPr>
          <p:cNvPr id="202" name="Google Shape;202;p35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Zmenšování položky - </a:t>
            </a:r>
            <a:r>
              <a:rPr lang="en-US"/>
              <a:t>flex-shrink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Zmenšování položky - flex-shrink</a:t>
            </a:r>
            <a:endParaRPr/>
          </a:p>
        </p:txBody>
      </p:sp>
      <p:cxnSp>
        <p:nvCxnSpPr>
          <p:cNvPr id="208" name="Google Shape;208;p36"/>
          <p:cNvCxnSpPr/>
          <p:nvPr/>
        </p:nvCxnSpPr>
        <p:spPr>
          <a:xfrm>
            <a:off x="627000" y="1823788"/>
            <a:ext cx="0" cy="28026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36"/>
          <p:cNvSpPr txBox="1"/>
          <p:nvPr/>
        </p:nvSpPr>
        <p:spPr>
          <a:xfrm rot="-5400000">
            <a:off x="34350" y="1843013"/>
            <a:ext cx="9045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CSS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210" name="Google Shape;210;p36"/>
          <p:cNvSpPr txBox="1"/>
          <p:nvPr/>
        </p:nvSpPr>
        <p:spPr>
          <a:xfrm>
            <a:off x="922100" y="1873200"/>
            <a:ext cx="10134600" cy="2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.polozka </a:t>
            </a:r>
            <a:r>
              <a:rPr lang="en-US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4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" lvl="0" marL="635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flex-shrink</a:t>
            </a:r>
            <a:r>
              <a:rPr lang="en-US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1;</a:t>
            </a:r>
            <a:endParaRPr sz="4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4800">
              <a:solidFill>
                <a:srgbClr val="EB008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1" name="Google Shape;211;p36"/>
          <p:cNvSpPr txBox="1"/>
          <p:nvPr>
            <p:ph idx="1" type="body"/>
          </p:nvPr>
        </p:nvSpPr>
        <p:spPr>
          <a:xfrm>
            <a:off x="964650" y="5071600"/>
            <a:ext cx="10638900" cy="14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Výchozí hodnota: 1 (= položka se může zmenšovat).</a:t>
            </a:r>
            <a:br>
              <a:rPr lang="en-US" sz="2400"/>
            </a:br>
            <a:r>
              <a:rPr lang="en-US" sz="2400"/>
              <a:t>Číslo znamená, jak moc se položka zvětšuje v poměru k ostatním.</a:t>
            </a:r>
            <a:br>
              <a:rPr lang="en-US" sz="2400"/>
            </a:br>
            <a:r>
              <a:rPr lang="en-US" sz="2400"/>
              <a:t>Nastavením na 0 můžeme zakázat zmenšování položky.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idx="1" type="body"/>
          </p:nvPr>
        </p:nvSpPr>
        <p:spPr>
          <a:xfrm>
            <a:off x="964650" y="1378150"/>
            <a:ext cx="10134600" cy="479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Nastavuje výchozí velikost položky pro účely výpočtu, předtím než je mezi položky rozděleno volné/přebytečné místo.</a:t>
            </a:r>
            <a:br>
              <a:rPr lang="en-US"/>
            </a:b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Může být nastaveno jako libovolná délková jednotka:</a:t>
            </a:r>
            <a:br>
              <a:rPr lang="en-US"/>
            </a:br>
            <a:r>
              <a:rPr lang="en-US"/>
              <a:t>100px, 10rem, 30%, apod.</a:t>
            </a:r>
            <a:br>
              <a:rPr lang="en-US"/>
            </a:b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Hodnota </a:t>
            </a:r>
            <a:r>
              <a:rPr b="1" lang="en-US"/>
              <a:t>auto</a:t>
            </a:r>
            <a:r>
              <a:rPr lang="en-US"/>
              <a:t> znamená, že se bere v potaz nastavená šířka a výška prvku (width, height) a/nebo velikost obsahu.</a:t>
            </a:r>
            <a:endParaRPr/>
          </a:p>
        </p:txBody>
      </p:sp>
      <p:sp>
        <p:nvSpPr>
          <p:cNvPr id="217" name="Google Shape;217;p37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Výchozí velikost - </a:t>
            </a:r>
            <a:r>
              <a:rPr lang="en-US"/>
              <a:t>flex-basis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Výchozí velikost - flex-basis</a:t>
            </a:r>
            <a:endParaRPr/>
          </a:p>
        </p:txBody>
      </p:sp>
      <p:cxnSp>
        <p:nvCxnSpPr>
          <p:cNvPr id="223" name="Google Shape;223;p38"/>
          <p:cNvCxnSpPr/>
          <p:nvPr/>
        </p:nvCxnSpPr>
        <p:spPr>
          <a:xfrm>
            <a:off x="627000" y="1823788"/>
            <a:ext cx="0" cy="28026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8"/>
          <p:cNvSpPr txBox="1"/>
          <p:nvPr/>
        </p:nvSpPr>
        <p:spPr>
          <a:xfrm rot="-5400000">
            <a:off x="34350" y="1843013"/>
            <a:ext cx="9045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CSS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225" name="Google Shape;225;p38"/>
          <p:cNvSpPr txBox="1"/>
          <p:nvPr/>
        </p:nvSpPr>
        <p:spPr>
          <a:xfrm>
            <a:off x="922100" y="1873200"/>
            <a:ext cx="10134600" cy="2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.polozka </a:t>
            </a:r>
            <a:r>
              <a:rPr lang="en-US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4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" lvl="0" marL="635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flex-basis</a:t>
            </a:r>
            <a:r>
              <a:rPr lang="en-US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25%;</a:t>
            </a:r>
            <a:endParaRPr sz="4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4800">
              <a:solidFill>
                <a:srgbClr val="EB008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6" name="Google Shape;226;p38"/>
          <p:cNvSpPr txBox="1"/>
          <p:nvPr>
            <p:ph idx="1" type="body"/>
          </p:nvPr>
        </p:nvSpPr>
        <p:spPr>
          <a:xfrm>
            <a:off x="964650" y="5071600"/>
            <a:ext cx="10638900" cy="14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Výchozí hodnota: auto (= položka je široká, jako obsah uvnitř).</a:t>
            </a:r>
            <a:br>
              <a:rPr lang="en-US" sz="2400"/>
            </a:br>
            <a:r>
              <a:rPr lang="en-US" sz="2400"/>
              <a:t>Nastavením na konkrétní hodnotu (např. v px nebo v %) říkáme, s jakou šířkou položky má flexbox počítat, nezávisle na obsahu uvnitř.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Zkratka pro grow, shrink a basis</a:t>
            </a:r>
            <a:endParaRPr/>
          </a:p>
        </p:txBody>
      </p:sp>
      <p:cxnSp>
        <p:nvCxnSpPr>
          <p:cNvPr id="232" name="Google Shape;232;p39"/>
          <p:cNvCxnSpPr/>
          <p:nvPr/>
        </p:nvCxnSpPr>
        <p:spPr>
          <a:xfrm>
            <a:off x="627000" y="1823788"/>
            <a:ext cx="0" cy="28026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39"/>
          <p:cNvSpPr txBox="1"/>
          <p:nvPr/>
        </p:nvSpPr>
        <p:spPr>
          <a:xfrm rot="-5400000">
            <a:off x="34350" y="1843013"/>
            <a:ext cx="9045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CSS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234" name="Google Shape;234;p39"/>
          <p:cNvSpPr txBox="1"/>
          <p:nvPr/>
        </p:nvSpPr>
        <p:spPr>
          <a:xfrm>
            <a:off x="922100" y="1873200"/>
            <a:ext cx="7841100" cy="2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.polozka </a:t>
            </a:r>
            <a:r>
              <a:rPr lang="en-US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4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" lvl="0" marL="635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flex</a:t>
            </a:r>
            <a:r>
              <a:rPr lang="en-US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0 1 auto;</a:t>
            </a:r>
            <a:endParaRPr sz="4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4800">
              <a:solidFill>
                <a:srgbClr val="EB008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35" name="Google Shape;235;p39"/>
          <p:cNvCxnSpPr>
            <a:stCxn id="236" idx="0"/>
          </p:cNvCxnSpPr>
          <p:nvPr/>
        </p:nvCxnSpPr>
        <p:spPr>
          <a:xfrm rot="10800000">
            <a:off x="3967050" y="3855600"/>
            <a:ext cx="0" cy="6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39"/>
          <p:cNvSpPr txBox="1"/>
          <p:nvPr/>
        </p:nvSpPr>
        <p:spPr>
          <a:xfrm>
            <a:off x="3300300" y="4494300"/>
            <a:ext cx="1333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 Light"/>
                <a:ea typeface="Open Sans Light"/>
                <a:cs typeface="Open Sans Light"/>
                <a:sym typeface="Open Sans Light"/>
              </a:rPr>
              <a:t>flex-grow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37" name="Google Shape;237;p39"/>
          <p:cNvCxnSpPr>
            <a:stCxn id="238" idx="0"/>
          </p:cNvCxnSpPr>
          <p:nvPr/>
        </p:nvCxnSpPr>
        <p:spPr>
          <a:xfrm rot="10800000">
            <a:off x="4679725" y="3855475"/>
            <a:ext cx="0" cy="15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39"/>
          <p:cNvSpPr txBox="1"/>
          <p:nvPr/>
        </p:nvSpPr>
        <p:spPr>
          <a:xfrm>
            <a:off x="4012975" y="5368375"/>
            <a:ext cx="1333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 Light"/>
                <a:ea typeface="Open Sans Light"/>
                <a:cs typeface="Open Sans Light"/>
                <a:sym typeface="Open Sans Light"/>
              </a:rPr>
              <a:t>flex-shrink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39" name="Google Shape;239;p39"/>
          <p:cNvCxnSpPr>
            <a:stCxn id="240" idx="0"/>
          </p:cNvCxnSpPr>
          <p:nvPr/>
        </p:nvCxnSpPr>
        <p:spPr>
          <a:xfrm rot="10800000">
            <a:off x="6013225" y="3855600"/>
            <a:ext cx="0" cy="6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39"/>
          <p:cNvSpPr txBox="1"/>
          <p:nvPr/>
        </p:nvSpPr>
        <p:spPr>
          <a:xfrm>
            <a:off x="5346475" y="4494300"/>
            <a:ext cx="1333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 Light"/>
                <a:ea typeface="Open Sans Light"/>
                <a:cs typeface="Open Sans Light"/>
                <a:sym typeface="Open Sans Light"/>
              </a:rPr>
              <a:t>flex-basis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Pořadí položek ve Flexboxu</a:t>
            </a:r>
            <a:endParaRPr/>
          </a:p>
        </p:txBody>
      </p:sp>
      <p:sp>
        <p:nvSpPr>
          <p:cNvPr id="246" name="Google Shape;246;p40"/>
          <p:cNvSpPr txBox="1"/>
          <p:nvPr>
            <p:ph idx="1" type="subTitle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/>
          <a:p>
            <a:pPr indent="-50800" lvl="0" marL="2413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Pořadí položek ve flexboxu</a:t>
            </a:r>
            <a:endParaRPr/>
          </a:p>
        </p:txBody>
      </p:sp>
      <p:sp>
        <p:nvSpPr>
          <p:cNvPr id="252" name="Google Shape;252;p41"/>
          <p:cNvSpPr txBox="1"/>
          <p:nvPr>
            <p:ph idx="1" type="body"/>
          </p:nvPr>
        </p:nvSpPr>
        <p:spPr>
          <a:xfrm>
            <a:off x="964650" y="1771250"/>
            <a:ext cx="10638900" cy="461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Standardně jsou položky uvnitř flexboxu v pořadí, v jakém jsou uvedeny v HTML.</a:t>
            </a:r>
            <a:br>
              <a:rPr lang="en-US"/>
            </a:b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Pořadí položek ve flexboxu ale můžeme měnit nezávisle na pořadí v HTML pomocí vlastnosti </a:t>
            </a: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order</a:t>
            </a:r>
            <a:r>
              <a:rPr lang="en-US"/>
              <a:t>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Zdroje dalších informací</a:t>
            </a:r>
            <a:endParaRPr/>
          </a:p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/>
          <a:p>
            <a:pPr indent="-50800" lvl="0" marL="2413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Pořadí položek ve flexboxu</a:t>
            </a:r>
            <a:endParaRPr/>
          </a:p>
        </p:txBody>
      </p:sp>
      <p:cxnSp>
        <p:nvCxnSpPr>
          <p:cNvPr id="258" name="Google Shape;258;p42"/>
          <p:cNvCxnSpPr/>
          <p:nvPr/>
        </p:nvCxnSpPr>
        <p:spPr>
          <a:xfrm>
            <a:off x="627000" y="1823788"/>
            <a:ext cx="0" cy="28026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42"/>
          <p:cNvSpPr txBox="1"/>
          <p:nvPr/>
        </p:nvSpPr>
        <p:spPr>
          <a:xfrm rot="-5400000">
            <a:off x="34350" y="1843013"/>
            <a:ext cx="9045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</a:rPr>
              <a:t>CSS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260" name="Google Shape;260;p42"/>
          <p:cNvSpPr txBox="1"/>
          <p:nvPr/>
        </p:nvSpPr>
        <p:spPr>
          <a:xfrm>
            <a:off x="922100" y="1873200"/>
            <a:ext cx="10134600" cy="2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.flexitem </a:t>
            </a:r>
            <a:r>
              <a:rPr lang="en-US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4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" lvl="0" marL="635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-US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2;</a:t>
            </a:r>
            <a:endParaRPr sz="4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4800">
              <a:solidFill>
                <a:srgbClr val="EB008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Pořadí položek ve flexboxu</a:t>
            </a:r>
            <a:endParaRPr/>
          </a:p>
        </p:txBody>
      </p:sp>
      <p:sp>
        <p:nvSpPr>
          <p:cNvPr id="266" name="Google Shape;266;p43"/>
          <p:cNvSpPr txBox="1"/>
          <p:nvPr>
            <p:ph idx="1" type="body"/>
          </p:nvPr>
        </p:nvSpPr>
        <p:spPr>
          <a:xfrm>
            <a:off x="964650" y="1591575"/>
            <a:ext cx="10638900" cy="440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Pokud výslovně neuvedeme, tak výchozí hodnota vlastnosti order je 0 (nula).</a:t>
            </a:r>
            <a:br>
              <a:rPr lang="en-US"/>
            </a:b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Pozor na to, když měníme pořadí, je potřeba nastavit order všem položkám.</a:t>
            </a:r>
            <a:br>
              <a:rPr lang="en-US"/>
            </a:b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Když jen jedné nastavíme order: 2; a ostatním nic, tak to znamená, že položka bude na konci, protože všechny se poskládají podle hodnoty order v pořadí např. 0, 0, 0, 2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275" y="395300"/>
            <a:ext cx="6219375" cy="62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kurz</a:t>
            </a:r>
            <a:endParaRPr/>
          </a:p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</a:rPr>
              <a:t>Skvělý video kurz od Wes Bos:</a:t>
            </a:r>
            <a:r>
              <a:rPr lang="en-US" sz="2400">
                <a:solidFill>
                  <a:srgbClr val="666666"/>
                </a:solidFill>
              </a:rPr>
              <a:t> 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0" u="sng">
                <a:solidFill>
                  <a:schemeClr val="hlink"/>
                </a:solidFill>
                <a:hlinkClick r:id="rId3"/>
              </a:rPr>
              <a:t>https://flexbox.io/</a:t>
            </a:r>
            <a:endParaRPr sz="60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666666"/>
                </a:solidFill>
              </a:rPr>
              <a:t>Je nutné zadat email, na který přijdou odkazy na videa.</a:t>
            </a:r>
            <a:br>
              <a:rPr lang="en-US" sz="2400">
                <a:solidFill>
                  <a:srgbClr val="666666"/>
                </a:solidFill>
              </a:rPr>
            </a:br>
            <a:r>
              <a:rPr lang="en-US" sz="2400">
                <a:solidFill>
                  <a:srgbClr val="666666"/>
                </a:solidFill>
              </a:rPr>
              <a:t>Neboj, nebude ti chodit žádný spam.</a:t>
            </a:r>
            <a:endParaRPr sz="60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Referenční příručka</a:t>
            </a:r>
            <a:endParaRPr/>
          </a:p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</a:rPr>
              <a:t>Kompletní referenční příručka/návod k flexboxu:</a:t>
            </a:r>
            <a:r>
              <a:rPr lang="en-US" sz="2400">
                <a:solidFill>
                  <a:srgbClr val="666666"/>
                </a:solidFill>
              </a:rPr>
              <a:t> 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hlink"/>
                </a:solidFill>
                <a:hlinkClick r:id="rId3"/>
              </a:rPr>
              <a:t>https://css-tricks.com/snippets/css/a-guide-to-flexbox/</a:t>
            </a:r>
            <a:endParaRPr sz="32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-US">
                <a:solidFill>
                  <a:srgbClr val="666666"/>
                </a:solidFill>
              </a:rPr>
            </a:br>
            <a:r>
              <a:rPr lang="en-US" sz="2400">
                <a:solidFill>
                  <a:srgbClr val="666666"/>
                </a:solidFill>
              </a:rPr>
              <a:t>Zde najdeš popis všech vlastností Flexboxu včetně ilustrací, </a:t>
            </a:r>
            <a:br>
              <a:rPr lang="en-US" sz="2400">
                <a:solidFill>
                  <a:srgbClr val="666666"/>
                </a:solidFill>
              </a:rPr>
            </a:br>
            <a:r>
              <a:rPr lang="en-US" sz="2400">
                <a:solidFill>
                  <a:srgbClr val="666666"/>
                </a:solidFill>
              </a:rPr>
              <a:t>co přesně dělají.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Hra</a:t>
            </a:r>
            <a:endParaRPr/>
          </a:p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964650" y="1378150"/>
            <a:ext cx="10134600" cy="358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</a:rPr>
              <a:t>Interaktivní hra na procvičení Flexboxu: 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hlink"/>
                </a:solidFill>
                <a:hlinkClick r:id="rId3"/>
              </a:rPr>
              <a:t>https://flexboxfroggy.com/</a:t>
            </a:r>
            <a:endParaRPr sz="32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-US">
                <a:solidFill>
                  <a:srgbClr val="666666"/>
                </a:solidFill>
              </a:rPr>
            </a:br>
            <a:r>
              <a:rPr lang="en-US" sz="2400">
                <a:solidFill>
                  <a:srgbClr val="666666"/>
                </a:solidFill>
              </a:rPr>
              <a:t>Zadávej vlastnosti flexboxu tak, abys dostala žabku na leknín.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81" name="Google Shape;8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050" y="4666600"/>
            <a:ext cx="1563800" cy="118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2667" y="3429000"/>
            <a:ext cx="10985100" cy="852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 je Flexbox</a:t>
            </a:r>
            <a:endParaRPr/>
          </a:p>
        </p:txBody>
      </p:sp>
      <p:sp>
        <p:nvSpPr>
          <p:cNvPr id="87" name="Google Shape;87;p19"/>
          <p:cNvSpPr txBox="1"/>
          <p:nvPr>
            <p:ph idx="1" type="subTitle"/>
          </p:nvPr>
        </p:nvSpPr>
        <p:spPr>
          <a:xfrm>
            <a:off x="593633" y="4281800"/>
            <a:ext cx="10985100" cy="1312500"/>
          </a:xfrm>
          <a:prstGeom prst="rect">
            <a:avLst/>
          </a:prstGeom>
        </p:spPr>
        <p:txBody>
          <a:bodyPr anchorCtr="0" anchor="t" bIns="121900" lIns="121900" spcFirstLastPara="1" rIns="121900" wrap="square" tIns="0">
            <a:noAutofit/>
          </a:bodyPr>
          <a:lstStyle/>
          <a:p>
            <a:pPr indent="-50800" lvl="0" marL="2413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idx="1" type="body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nástroj pro tvorbu layoutu - rozložení prvků na stránce</a:t>
            </a:r>
            <a:br>
              <a:rPr lang="en-US"/>
            </a:b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v CSS pravěku se k tomu účelu používaly tabulky nebo floaty - ani jedno z toho ale nikdy nebylo zamýšleno pro tvorbu layoutu stránky</a:t>
            </a:r>
            <a:br>
              <a:rPr lang="en-US"/>
            </a:b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Flexbox = webdesignerský dar z nebes! Konečně máme vhodný nástroj navržený pro layout.</a:t>
            </a:r>
            <a:endParaRPr/>
          </a:p>
        </p:txBody>
      </p:sp>
      <p:sp>
        <p:nvSpPr>
          <p:cNvPr id="93" name="Google Shape;93;p20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Flexbox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964660" y="1378151"/>
            <a:ext cx="10134600" cy="440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dává věci vedle sebe (resp. podél jedné osy - buď vedle sebe do řádku nebo pod sebe do sloupce)</a:t>
            </a:r>
            <a:br>
              <a:rPr lang="en-US"/>
            </a:b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přiděluje prvkům uvnitř flexboxu prostor podle nastavených pravidel</a:t>
            </a:r>
            <a:br>
              <a:rPr lang="en-US"/>
            </a:b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flex = pokud to dovolíme, tak umí prvky smršťovat nebo natahovat tak, aby se vešly vedle sebe</a:t>
            </a:r>
            <a:endParaRPr/>
          </a:p>
        </p:txBody>
      </p:sp>
      <p:sp>
        <p:nvSpPr>
          <p:cNvPr id="99" name="Google Shape;99;p21"/>
          <p:cNvSpPr txBox="1"/>
          <p:nvPr>
            <p:ph type="title"/>
          </p:nvPr>
        </p:nvSpPr>
        <p:spPr>
          <a:xfrm>
            <a:off x="964660" y="528469"/>
            <a:ext cx="8325300" cy="8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Flexbox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